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Krona One"/>
      <p:regular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Google Sans Medium"/>
      <p:regular r:id="rId18"/>
      <p:bold r:id="rId19"/>
      <p:italic r:id="rId20"/>
      <p:boldItalic r:id="rId21"/>
    </p:embeddedFont>
    <p:embeddedFont>
      <p:font typeface="Google Sans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italic.fntdata"/><Relationship Id="rId22" Type="http://schemas.openxmlformats.org/officeDocument/2006/relationships/font" Target="fonts/GoogleSans-regular.fntdata"/><Relationship Id="rId21" Type="http://schemas.openxmlformats.org/officeDocument/2006/relationships/font" Target="fonts/GoogleSansMedium-boldItalic.fntdata"/><Relationship Id="rId24" Type="http://schemas.openxmlformats.org/officeDocument/2006/relationships/font" Target="fonts/GoogleSans-italic.fntdata"/><Relationship Id="rId23" Type="http://schemas.openxmlformats.org/officeDocument/2006/relationships/font" Target="fonts/Google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GoogleSans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KronaOne-regular.fntdata"/><Relationship Id="rId12" Type="http://schemas.openxmlformats.org/officeDocument/2006/relationships/slide" Target="slides/slide8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GoogleSansMedium-bold.fntdata"/><Relationship Id="rId18" Type="http://schemas.openxmlformats.org/officeDocument/2006/relationships/font" Target="fonts/GoogleSans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91d5dd8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e91d5dd8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0c6e2249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0c6e224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cfffcf530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cfffcf53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90c6e2249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d90c6e2249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cfffcf530_1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cfffcf53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cfffcf530_1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3cfffcf530_1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cfffcf530_1_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3cfffcf530_1_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e45581a4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e45581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_6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457200" y="1536250"/>
            <a:ext cx="5459100" cy="20694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194" y="460254"/>
            <a:ext cx="1370957" cy="260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5725" y="3688350"/>
            <a:ext cx="2004000" cy="99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Quote">
  <p:cSld name="CUSTOM_3_1_1_1_1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457200" y="1536250"/>
            <a:ext cx="6153900" cy="207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None/>
              <a:defRPr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457200" y="3688250"/>
            <a:ext cx="4076700" cy="99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Large graphic">
  <p:cSld name="CUSTOM_3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457200" y="1536250"/>
            <a:ext cx="2688300" cy="996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1000"/>
              </a:spcBef>
              <a:spcAft>
                <a:spcPts val="1000"/>
              </a:spcAft>
              <a:buNone/>
              <a:defRPr sz="1800"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57200" y="2606050"/>
            <a:ext cx="26883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lain">
  <p:cSld name="CUSTOM_3_1_1_1_1_1_1_1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ark break">
  <p:cSld name="CUSTOM_3_1_1_1_1_1_1_1_1_1_1_1">
    <p:bg>
      <p:bgPr>
        <a:solidFill>
          <a:srgbClr val="20212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57175" y="1535400"/>
            <a:ext cx="5459100" cy="20727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1" name="Google Shape;7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ark content">
  <p:cSld name="CUSTOM_3_1_1_1_1_1_1_1_1_1_1_1_2">
    <p:bg>
      <p:bgPr>
        <a:solidFill>
          <a:srgbClr val="202124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457200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>
                <a:solidFill>
                  <a:srgbClr val="FFFFFF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>
                <a:solidFill>
                  <a:srgbClr val="FFFFFF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6" name="Google Shape;7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lank">
  <p:cSld name="CUSTOM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83" name="Google Shape;83;p1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4" name="Google Shape;84;p1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ext / 2 Column">
  <p:cSld name="CUSTOM_6_2_3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8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495800" y="1638300"/>
            <a:ext cx="3810000" cy="2647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grpSp>
        <p:nvGrpSpPr>
          <p:cNvPr id="94" name="Google Shape;94;p18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95" name="Google Shape;95;p18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96" name="Google Shape;96;p18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97" name="Google Shape;97;p18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18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18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18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" name="Google Shape;101;p18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02" name="Google Shape;102;p18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/>
                </a:p>
              </p:txBody>
            </p:sp>
            <p:grpSp>
              <p:nvGrpSpPr>
                <p:cNvPr id="103" name="Google Shape;103;p18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04" name="Google Shape;104;p18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09" name="Google Shape;109;p18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16" name="Google Shape;116;p19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9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121" name="Google Shape;121;p19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_Break">
  <p:cSld name="CUSTOM_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175" y="1536250"/>
            <a:ext cx="61539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_Title left/middle">
  <p:cSld name="CUSTOM_2_4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175" y="1536250"/>
            <a:ext cx="2688300" cy="20760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Statement">
  <p:cSld name="CUSTOM_2_4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457175" y="1536250"/>
            <a:ext cx="54591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_Callout">
  <p:cSld name="CUSTOM_2_3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body"/>
          </p:nvPr>
        </p:nvSpPr>
        <p:spPr>
          <a:xfrm>
            <a:off x="457175" y="2606050"/>
            <a:ext cx="4077000" cy="2082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457175" y="1536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_Two columns">
  <p:cSld name="CUSTOM_2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2" type="body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8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Three columns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5717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3227825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3" type="body"/>
          </p:nvPr>
        </p:nvSpPr>
        <p:spPr>
          <a:xfrm>
            <a:off x="5998550" y="1536250"/>
            <a:ext cx="26883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Four columns">
  <p:cSld name="CUSTOM_3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2533941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3" type="body"/>
          </p:nvPr>
        </p:nvSpPr>
        <p:spPr>
          <a:xfrm>
            <a:off x="4610318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4" type="body"/>
          </p:nvPr>
        </p:nvSpPr>
        <p:spPr>
          <a:xfrm>
            <a:off x="6686700" y="1536250"/>
            <a:ext cx="2000400" cy="3151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175" y="460250"/>
            <a:ext cx="61539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175" y="1536250"/>
            <a:ext cx="61539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●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○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"/>
              <a:buChar char="■"/>
              <a:defRPr sz="1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0">
          <p15:clr>
            <a:schemeClr val="accent1"/>
          </p15:clr>
        </p15:guide>
        <p15:guide id="2" orient="horz" pos="920">
          <p15:clr>
            <a:schemeClr val="accent1"/>
          </p15:clr>
        </p15:guide>
        <p15:guide id="3" orient="horz" pos="968">
          <p15:clr>
            <a:schemeClr val="accent1"/>
          </p15:clr>
        </p15:guide>
        <p15:guide id="4" orient="horz" pos="1596">
          <p15:clr>
            <a:schemeClr val="accent1"/>
          </p15:clr>
        </p15:guide>
        <p15:guide id="5" orient="horz" pos="1642">
          <p15:clr>
            <a:schemeClr val="accent1"/>
          </p15:clr>
        </p15:guide>
        <p15:guide id="6" orient="horz" pos="2275">
          <p15:clr>
            <a:schemeClr val="accent1"/>
          </p15:clr>
        </p15:guide>
        <p15:guide id="7" orient="horz" pos="2323">
          <p15:clr>
            <a:schemeClr val="accent1"/>
          </p15:clr>
        </p15:guide>
        <p15:guide id="8" pos="288">
          <p15:clr>
            <a:schemeClr val="accent1"/>
          </p15:clr>
        </p15:guide>
        <p15:guide id="9" pos="1549">
          <p15:clr>
            <a:schemeClr val="accent1"/>
          </p15:clr>
        </p15:guide>
        <p15:guide id="10" pos="1596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3">
          <p15:clr>
            <a:schemeClr val="accent2"/>
          </p15:clr>
        </p15:guide>
        <p15:guide id="13" pos="2856">
          <p15:clr>
            <a:schemeClr val="accent1"/>
          </p15:clr>
        </p15:guide>
        <p15:guide id="14" pos="2904">
          <p15:clr>
            <a:schemeClr val="accent1"/>
          </p15:clr>
        </p15:guide>
        <p15:guide id="15" pos="3727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64">
          <p15:clr>
            <a:schemeClr val="accent1"/>
          </p15:clr>
        </p15:guide>
        <p15:guide id="18" pos="4211">
          <p15:clr>
            <a:schemeClr val="accent1"/>
          </p15:clr>
        </p15:guide>
        <p15:guide id="19" pos="5472">
          <p15:clr>
            <a:schemeClr val="accent1"/>
          </p15:clr>
        </p15:guide>
        <p15:guide id="20" orient="horz" pos="2953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Minnesota Interstate Traffic Volume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398775" y="1474450"/>
            <a:ext cx="2756700" cy="388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ogle Sans"/>
                <a:ea typeface="Google Sans"/>
                <a:cs typeface="Google Sans"/>
                <a:sym typeface="Google Sans"/>
              </a:rPr>
              <a:t>An in-depth analysis of traffic patterns on our interstate highways</a:t>
            </a:r>
            <a:endParaRPr sz="1300"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5173120" y="1048631"/>
            <a:ext cx="5158658" cy="3620319"/>
            <a:chOff x="5173120" y="1048631"/>
            <a:chExt cx="5158658" cy="3620319"/>
          </a:xfrm>
        </p:grpSpPr>
        <p:sp>
          <p:nvSpPr>
            <p:cNvPr id="130" name="Google Shape;130;p2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" name="Google Shape;131;p2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132" name="Google Shape;132;p2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" name="Google Shape;133;p2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134" name="Google Shape;134;p2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2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2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2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2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2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2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2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2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2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2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2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2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71" y="3401892"/>
            <a:ext cx="275662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/>
        </p:nvSpPr>
        <p:spPr>
          <a:xfrm>
            <a:off x="380975" y="390625"/>
            <a:ext cx="519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Traffic congestion continues to grow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5454038" y="2682241"/>
            <a:ext cx="356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… with no end in sight</a:t>
            </a:r>
            <a:endParaRPr sz="23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2625"/>
            <a:ext cx="4713044" cy="35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869" y="710704"/>
            <a:ext cx="3149928" cy="177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/>
          <p:nvPr/>
        </p:nvSpPr>
        <p:spPr>
          <a:xfrm>
            <a:off x="3573888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>
            <p:ph idx="4294967295" type="title"/>
          </p:nvPr>
        </p:nvSpPr>
        <p:spPr>
          <a:xfrm>
            <a:off x="3689088" y="1946700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Weather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Weather can have an impact on many things, including traffic.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22"/>
          <p:cNvSpPr txBox="1"/>
          <p:nvPr>
            <p:ph idx="4294967295" type="title"/>
          </p:nvPr>
        </p:nvSpPr>
        <p:spPr>
          <a:xfrm>
            <a:off x="638150" y="460250"/>
            <a:ext cx="8187900" cy="3522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Analyzing the data in 3 distinct charts</a:t>
            </a:r>
            <a:endParaRPr sz="2400"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52629"/>
              </a:solidFill>
            </a:endParaRPr>
          </a:p>
        </p:txBody>
      </p:sp>
      <p:cxnSp>
        <p:nvCxnSpPr>
          <p:cNvPr id="201" name="Google Shape;201;p22"/>
          <p:cNvCxnSpPr/>
          <p:nvPr/>
        </p:nvCxnSpPr>
        <p:spPr>
          <a:xfrm>
            <a:off x="3635875" y="2249622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/>
          <p:nvPr/>
        </p:nvSpPr>
        <p:spPr>
          <a:xfrm>
            <a:off x="6315250" y="1536250"/>
            <a:ext cx="1945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idx="4294967295" type="title"/>
          </p:nvPr>
        </p:nvSpPr>
        <p:spPr>
          <a:xfrm>
            <a:off x="6372850" y="1967125"/>
            <a:ext cx="18300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Holiday Travel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Our roads may see more travelers (including out of state) than expected. 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04" name="Google Shape;204;p22"/>
          <p:cNvCxnSpPr/>
          <p:nvPr/>
        </p:nvCxnSpPr>
        <p:spPr>
          <a:xfrm>
            <a:off x="6372863" y="2270047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2"/>
          <p:cNvSpPr/>
          <p:nvPr/>
        </p:nvSpPr>
        <p:spPr>
          <a:xfrm>
            <a:off x="832550" y="1515825"/>
            <a:ext cx="1996200" cy="2370300"/>
          </a:xfrm>
          <a:prstGeom prst="roundRect">
            <a:avLst>
              <a:gd fmla="val 10666" name="adj"/>
            </a:avLst>
          </a:prstGeom>
          <a:solidFill>
            <a:srgbClr val="FFFFFF"/>
          </a:solidFill>
          <a:ln>
            <a:noFill/>
          </a:ln>
          <a:effectLst>
            <a:outerShdw blurRad="300038" rotWithShape="0" algn="bl" dir="5400000" dist="123825">
              <a:srgbClr val="174EA6">
                <a:alpha val="2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2"/>
          <p:cNvCxnSpPr/>
          <p:nvPr/>
        </p:nvCxnSpPr>
        <p:spPr>
          <a:xfrm>
            <a:off x="909438" y="2249610"/>
            <a:ext cx="1830000" cy="0"/>
          </a:xfrm>
          <a:prstGeom prst="straightConnector1">
            <a:avLst/>
          </a:prstGeom>
          <a:noFill/>
          <a:ln cap="flat" cmpd="sng" w="28575">
            <a:solidFill>
              <a:srgbClr val="C1D7F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2"/>
          <p:cNvSpPr txBox="1"/>
          <p:nvPr>
            <p:ph idx="4294967295" type="title"/>
          </p:nvPr>
        </p:nvSpPr>
        <p:spPr>
          <a:xfrm>
            <a:off x="963750" y="1946688"/>
            <a:ext cx="1721400" cy="1207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Monthly Volumes</a:t>
            </a:r>
            <a:endParaRPr sz="1200"/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Viewing the monthly traffic patterns allows us to find any potential trends by month.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175" y="1567875"/>
            <a:ext cx="352199" cy="3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699" y="1575425"/>
            <a:ext cx="302699" cy="3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1820" y="1575425"/>
            <a:ext cx="512050" cy="33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Monthly traffic volumes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12192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Highest volume, possible end of summer seasonal traffic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1219200" y="18517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February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Lowest volume, best possible month for construction changes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12192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April - Significant decrease in 2018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19" name="Google Shape;219;p23"/>
          <p:cNvCxnSpPr/>
          <p:nvPr/>
        </p:nvCxnSpPr>
        <p:spPr>
          <a:xfrm>
            <a:off x="12192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3"/>
          <p:cNvCxnSpPr/>
          <p:nvPr/>
        </p:nvCxnSpPr>
        <p:spPr>
          <a:xfrm>
            <a:off x="1219204" y="20041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3"/>
          <p:cNvCxnSpPr/>
          <p:nvPr/>
        </p:nvCxnSpPr>
        <p:spPr>
          <a:xfrm>
            <a:off x="12192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3"/>
          <p:cNvSpPr txBox="1"/>
          <p:nvPr/>
        </p:nvSpPr>
        <p:spPr>
          <a:xfrm>
            <a:off x="1219200" y="3597900"/>
            <a:ext cx="30480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Fairly consistent/predictable patterns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23" name="Google Shape;223;p23"/>
          <p:cNvCxnSpPr/>
          <p:nvPr/>
        </p:nvCxnSpPr>
        <p:spPr>
          <a:xfrm>
            <a:off x="1219204" y="375029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13" y="1038751"/>
            <a:ext cx="4250524" cy="370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/>
        </p:nvSpPr>
        <p:spPr>
          <a:xfrm>
            <a:off x="5334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Precipitation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has a significant impact on traffic volume, though a surprising number of motorists continue to drive in rain.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935725" y="886349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Clear/cloudy conditions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result in the highest traffic volume.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>
            <a:off x="5334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4"/>
          <p:cNvCxnSpPr/>
          <p:nvPr/>
        </p:nvCxnSpPr>
        <p:spPr>
          <a:xfrm>
            <a:off x="935729" y="1038749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3" name="Google Shape;233;p24"/>
          <p:cNvGrpSpPr/>
          <p:nvPr/>
        </p:nvGrpSpPr>
        <p:grpSpPr>
          <a:xfrm>
            <a:off x="935725" y="1567163"/>
            <a:ext cx="3048000" cy="873900"/>
            <a:chOff x="935725" y="1634325"/>
            <a:chExt cx="3048000" cy="873900"/>
          </a:xfrm>
        </p:grpSpPr>
        <p:sp>
          <p:nvSpPr>
            <p:cNvPr id="234" name="Google Shape;234;p24"/>
            <p:cNvSpPr txBox="1"/>
            <p:nvPr/>
          </p:nvSpPr>
          <p:spPr>
            <a:xfrm>
              <a:off x="935725" y="1634325"/>
              <a:ext cx="3048000" cy="87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Low-visibility conditions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result in the lowest traffic volume.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35" name="Google Shape;235;p24"/>
            <p:cNvCxnSpPr/>
            <p:nvPr/>
          </p:nvCxnSpPr>
          <p:spPr>
            <a:xfrm>
              <a:off x="935729" y="1786724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6" name="Google Shape;236;p24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What role does weather play?</a:t>
            </a:r>
            <a:endParaRPr>
              <a:solidFill>
                <a:srgbClr val="252629"/>
              </a:solidFill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50" y="2693475"/>
            <a:ext cx="7040742" cy="214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5334000" y="207256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What can we do to alleviate traffic issues on rainy days?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9" name="Google Shape;239;p24"/>
          <p:cNvCxnSpPr/>
          <p:nvPr/>
        </p:nvCxnSpPr>
        <p:spPr>
          <a:xfrm>
            <a:off x="5334004" y="222496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Holiday Travel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4953004" y="88635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August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State fair starting in August 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4953000" y="1623113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January - </a:t>
            </a:r>
            <a:r>
              <a:rPr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High traffic on New Years and Martin Luther King Jr. Day contribute to most of January’s total.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4953000" y="2817074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Most holidays have little impact on total traffic volume.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48" name="Google Shape;248;p25"/>
          <p:cNvCxnSpPr/>
          <p:nvPr/>
        </p:nvCxnSpPr>
        <p:spPr>
          <a:xfrm>
            <a:off x="4953004" y="103875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4953004" y="1775513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5"/>
          <p:cNvCxnSpPr/>
          <p:nvPr/>
        </p:nvCxnSpPr>
        <p:spPr>
          <a:xfrm>
            <a:off x="4953004" y="2969474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38" y="1038750"/>
            <a:ext cx="3342175" cy="325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4825" y="885450"/>
            <a:ext cx="4163400" cy="337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>
            <p:ph type="title"/>
          </p:nvPr>
        </p:nvSpPr>
        <p:spPr>
          <a:xfrm>
            <a:off x="638150" y="460250"/>
            <a:ext cx="5631900" cy="35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629"/>
                </a:solidFill>
              </a:rPr>
              <a:t>Hourly Traffic</a:t>
            </a:r>
            <a:endParaRPr>
              <a:solidFill>
                <a:srgbClr val="252629"/>
              </a:solidFill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595775" y="3098812"/>
            <a:ext cx="30480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Holidays do not impact hourly traffic volume.</a:t>
            </a:r>
            <a:endParaRPr sz="15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59" name="Google Shape;259;p26"/>
          <p:cNvGrpSpPr/>
          <p:nvPr/>
        </p:nvGrpSpPr>
        <p:grpSpPr>
          <a:xfrm>
            <a:off x="595775" y="1035403"/>
            <a:ext cx="3048000" cy="1060200"/>
            <a:chOff x="595775" y="1168103"/>
            <a:chExt cx="3048000" cy="1060200"/>
          </a:xfrm>
        </p:grpSpPr>
        <p:sp>
          <p:nvSpPr>
            <p:cNvPr id="260" name="Google Shape;260;p26"/>
            <p:cNvSpPr txBox="1"/>
            <p:nvPr/>
          </p:nvSpPr>
          <p:spPr>
            <a:xfrm>
              <a:off x="595775" y="1168103"/>
              <a:ext cx="3048000" cy="106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Patterns are reflected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 during the busiest travel times: rush hours to and from work.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1" name="Google Shape;261;p26"/>
            <p:cNvCxnSpPr/>
            <p:nvPr/>
          </p:nvCxnSpPr>
          <p:spPr>
            <a:xfrm>
              <a:off x="595779" y="1320490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2" name="Google Shape;262;p26"/>
          <p:cNvGrpSpPr/>
          <p:nvPr/>
        </p:nvGrpSpPr>
        <p:grpSpPr>
          <a:xfrm>
            <a:off x="595775" y="2057250"/>
            <a:ext cx="3048000" cy="1346400"/>
            <a:chOff x="595775" y="1904850"/>
            <a:chExt cx="3048000" cy="1346400"/>
          </a:xfrm>
        </p:grpSpPr>
        <p:sp>
          <p:nvSpPr>
            <p:cNvPr id="263" name="Google Shape;263;p26"/>
            <p:cNvSpPr txBox="1"/>
            <p:nvPr/>
          </p:nvSpPr>
          <p:spPr>
            <a:xfrm>
              <a:off x="595775" y="1904850"/>
              <a:ext cx="3048000" cy="13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828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A day with a holiday </a:t>
              </a:r>
              <a:r>
                <a:rPr lang="en" sz="1500">
                  <a:solidFill>
                    <a:srgbClr val="20212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does not have a significantly higher or lower traffic volume throughout the day.</a:t>
              </a:r>
              <a:endPara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264" name="Google Shape;264;p26"/>
            <p:cNvCxnSpPr/>
            <p:nvPr/>
          </p:nvCxnSpPr>
          <p:spPr>
            <a:xfrm>
              <a:off x="595779" y="2057251"/>
              <a:ext cx="343500" cy="0"/>
            </a:xfrm>
            <a:prstGeom prst="straightConnector1">
              <a:avLst/>
            </a:prstGeom>
            <a:noFill/>
            <a:ln cap="flat" cmpd="sng" w="19050">
              <a:solidFill>
                <a:srgbClr val="4285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65" name="Google Shape;265;p26"/>
          <p:cNvCxnSpPr/>
          <p:nvPr/>
        </p:nvCxnSpPr>
        <p:spPr>
          <a:xfrm>
            <a:off x="595779" y="3251212"/>
            <a:ext cx="343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/>
        </p:nvSpPr>
        <p:spPr>
          <a:xfrm>
            <a:off x="3451225" y="819725"/>
            <a:ext cx="2317800" cy="3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9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b="1" sz="39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 2020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